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1" r:id="rId3"/>
    <p:sldId id="267" r:id="rId4"/>
    <p:sldId id="262" r:id="rId5"/>
    <p:sldId id="268" r:id="rId6"/>
    <p:sldId id="269" r:id="rId7"/>
    <p:sldId id="273" r:id="rId8"/>
    <p:sldId id="270" r:id="rId9"/>
    <p:sldId id="271" r:id="rId10"/>
    <p:sldId id="272" r:id="rId11"/>
    <p:sldId id="275" r:id="rId12"/>
    <p:sldId id="277" r:id="rId13"/>
    <p:sldId id="276" r:id="rId14"/>
    <p:sldId id="279" r:id="rId15"/>
    <p:sldId id="278" r:id="rId16"/>
    <p:sldId id="274" r:id="rId17"/>
    <p:sldId id="280" r:id="rId18"/>
    <p:sldId id="281" r:id="rId19"/>
    <p:sldId id="282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427AA2"/>
    <a:srgbClr val="38B9AF"/>
    <a:srgbClr val="268BD2"/>
    <a:srgbClr val="3B566A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66" d="100"/>
          <a:sy n="66" d="100"/>
        </p:scale>
        <p:origin x="1920" y="6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22-May-18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https://www.codicode.com/demo/animated_3d_css_cube/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7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https://www.tutorialrepublic.com/css-tutorial/css3-3d-transforms.php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5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https://www.tutorialrepublic.com/css-tutorial/css3-transitions.php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1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https://www.tutorialrepublic.com/css-tutorial/css3-transitions.php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https://caniuse.com/#search=2D%20Transforms</a:t>
            </a:r>
            <a:endParaRPr lang="bg-BG" dirty="0" smtClean="0"/>
          </a:p>
          <a:p>
            <a:endParaRPr lang="bg-BG" dirty="0" smtClean="0"/>
          </a:p>
          <a:p>
            <a:r>
              <a:rPr lang="en-US" dirty="0" smtClean="0"/>
              <a:t>https://www.w3schools.com/css/css3_2dtransforms.asp</a:t>
            </a:r>
          </a:p>
          <a:p>
            <a:endParaRPr lang="en-US" dirty="0" smtClean="0"/>
          </a:p>
          <a:p>
            <a:r>
              <a:rPr lang="en-US" dirty="0" smtClean="0"/>
              <a:t>https://www.tutorialrepublic.com/css-tutorial/css3-2d-transforms.php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https://www.tutorialrepublic.com/css-tutorial/css3-2d-transforms.php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https://www.tutorialrepublic.com/css-tutorial/css3-2d-transforms.php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https://www.tutorialrepublic.com/css-tutorial/css3-2d-transforms.php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https://www.tutorialrepublic.com/css-tutorial/css3-2d-transforms.php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3D</a:t>
            </a:r>
            <a:r>
              <a:rPr lang="bg-BG" dirty="0" smtClean="0"/>
              <a:t> </a:t>
            </a:r>
            <a:r>
              <a:rPr lang="bg-BG" dirty="0"/>
              <a:t>Трансформации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56135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Чрез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CSS 3D</a:t>
            </a:r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 можете да изпълнявате основни манипулации като преместване, завъртане, скалиране или подкосявате елементи в 3 измерения;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Трансформирания елемент не афектира останалите елементи около него. Въпреки трансформацията елементът </a:t>
            </a:r>
            <a:r>
              <a:rPr lang="bg-BG" sz="1600" b="1" dirty="0" smtClean="0">
                <a:solidFill>
                  <a:schemeClr val="bg2">
                    <a:lumMod val="25000"/>
                  </a:schemeClr>
                </a:solidFill>
              </a:rPr>
              <a:t>продължава </a:t>
            </a:r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да заема стандартната си позиция в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layout-a </a:t>
            </a:r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на страницата</a:t>
            </a:r>
          </a:p>
        </p:txBody>
      </p:sp>
    </p:spTree>
    <p:extLst>
      <p:ext uri="{BB962C8B-B14F-4D97-AF65-F5344CB8AC3E}">
        <p14:creationId xmlns:p14="http://schemas.microsoft.com/office/powerpoint/2010/main" val="27656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3D</a:t>
            </a:r>
            <a:r>
              <a:rPr lang="bg-BG" dirty="0" smtClean="0"/>
              <a:t> </a:t>
            </a:r>
            <a:r>
              <a:rPr lang="bg-BG" dirty="0"/>
              <a:t>Трансформации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727"/>
            <a:ext cx="7344816" cy="3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3D</a:t>
            </a:r>
            <a:r>
              <a:rPr lang="bg-BG" dirty="0" smtClean="0"/>
              <a:t> </a:t>
            </a:r>
            <a:r>
              <a:rPr lang="bg-BG" dirty="0"/>
              <a:t>Трансформации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1561356"/>
            <a:ext cx="6241876" cy="30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translate3d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Perspective &amp; Perspective Origin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Използва се за да придаде дълбочина на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 позизионираните елементи;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Дефинира доколко далеч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може да се намира елемент от юзера;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Когато се дефинира перспектива тя се декларира на </a:t>
            </a:r>
            <a:r>
              <a:rPr lang="bg-BG" b="1" dirty="0" smtClean="0">
                <a:solidFill>
                  <a:schemeClr val="bg2">
                    <a:lumMod val="25000"/>
                  </a:schemeClr>
                </a:solidFill>
              </a:rPr>
              <a:t>родителя,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 а не на самия позициониран 3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елемент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Колкото </a:t>
            </a:r>
            <a:r>
              <a:rPr lang="bg-BG" b="1" dirty="0" smtClean="0">
                <a:solidFill>
                  <a:schemeClr val="bg2">
                    <a:lumMod val="25000"/>
                  </a:schemeClr>
                </a:solidFill>
              </a:rPr>
              <a:t>по-малка 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е декларираната стойност на перспективата, толкова по-видим е ефекта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perspective-origin</a:t>
            </a:r>
            <a:r>
              <a:rPr lang="bg-BG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b="1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dirty="0" smtClean="0">
                <a:solidFill>
                  <a:schemeClr val="bg2">
                    <a:lumMod val="25000"/>
                  </a:schemeClr>
                </a:solidFill>
              </a:rPr>
              <a:t>дефинира от коя позиция юзъра гледа към обекта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translate3d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49685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Perspective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967" y="156135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</a:rPr>
              <a:t>img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 {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        transform: </a:t>
            </a:r>
            <a:r>
              <a:rPr lang="en-US" sz="1600" dirty="0" smtClean="0">
                <a:solidFill>
                  <a:srgbClr val="9365B8"/>
                </a:solidFill>
              </a:rPr>
              <a:t>rotate3d(0, 1, 0, 30deg)</a:t>
            </a:r>
          </a:p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perspective: none;        perspective: 500px;           perspective:200px;</a:t>
            </a:r>
            <a:endParaRPr lang="en-US" sz="1600" dirty="0" smtClean="0">
              <a:solidFill>
                <a:srgbClr val="9365B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84795"/>
            <a:ext cx="1583284" cy="202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7" y="2866094"/>
            <a:ext cx="1598861" cy="2381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17" y="376473"/>
            <a:ext cx="2505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translate3d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2" y="566866"/>
            <a:ext cx="8347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translate3d(x, y, z), </a:t>
            </a:r>
            <a:r>
              <a:rPr lang="en-US" sz="1600" dirty="0" err="1" smtClean="0">
                <a:solidFill>
                  <a:srgbClr val="9365B8"/>
                </a:solidFill>
              </a:rPr>
              <a:t>translateX</a:t>
            </a:r>
            <a:r>
              <a:rPr lang="en-US" sz="1600" dirty="0" smtClean="0">
                <a:solidFill>
                  <a:srgbClr val="9365B8"/>
                </a:solidFill>
              </a:rPr>
              <a:t>(x), </a:t>
            </a:r>
            <a:r>
              <a:rPr lang="en-US" sz="1600" dirty="0" err="1" smtClean="0">
                <a:solidFill>
                  <a:srgbClr val="9365B8"/>
                </a:solidFill>
              </a:rPr>
              <a:t>translateY</a:t>
            </a:r>
            <a:r>
              <a:rPr lang="en-US" sz="1600" dirty="0" smtClean="0">
                <a:solidFill>
                  <a:srgbClr val="9365B8"/>
                </a:solidFill>
              </a:rPr>
              <a:t>(y), </a:t>
            </a:r>
            <a:r>
              <a:rPr lang="en-US" sz="1600" dirty="0" err="1" smtClean="0">
                <a:solidFill>
                  <a:srgbClr val="9365B8"/>
                </a:solidFill>
              </a:rPr>
              <a:t>translateZ</a:t>
            </a:r>
            <a:r>
              <a:rPr lang="en-US" sz="1600" dirty="0" smtClean="0">
                <a:solidFill>
                  <a:srgbClr val="9365B8"/>
                </a:solidFill>
              </a:rPr>
              <a:t>(z)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Измества елемент от текущата му позиция до нова по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X, Y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Z axis;</a:t>
            </a:r>
            <a:endParaRPr lang="bg-BG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Ако се приложи трансформация без да се добави на родителя стойност за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perspective,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резултатът </a:t>
            </a:r>
            <a:r>
              <a:rPr lang="bg-BG" sz="1400" b="1" dirty="0" smtClean="0">
                <a:solidFill>
                  <a:schemeClr val="bg2">
                    <a:lumMod val="25000"/>
                  </a:schemeClr>
                </a:solidFill>
              </a:rPr>
              <a:t>няма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да изглежда 3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D;</a:t>
            </a:r>
          </a:p>
          <a:p>
            <a:endParaRPr lang="en-US" dirty="0" smtClean="0">
              <a:solidFill>
                <a:srgbClr val="9365B8"/>
              </a:solidFill>
            </a:endParaRPr>
          </a:p>
          <a:p>
            <a:endParaRPr lang="en-US" dirty="0" smtClean="0">
              <a:solidFill>
                <a:srgbClr val="9365B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137420"/>
            <a:ext cx="4747444" cy="2614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8183" y="2137420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Стойностите за </a:t>
            </a:r>
            <a:r>
              <a:rPr lang="en-US" sz="1400" dirty="0" smtClean="0"/>
              <a:t>X &amp; Y </a:t>
            </a:r>
            <a:r>
              <a:rPr lang="bg-BG" sz="1400" dirty="0" smtClean="0"/>
              <a:t>може</a:t>
            </a:r>
          </a:p>
          <a:p>
            <a:r>
              <a:rPr lang="bg-BG" sz="1400" dirty="0" smtClean="0"/>
              <a:t>да се задават в </a:t>
            </a:r>
            <a:r>
              <a:rPr lang="en-US" sz="1400" dirty="0" err="1" smtClean="0"/>
              <a:t>px</a:t>
            </a:r>
            <a:r>
              <a:rPr lang="en-US" sz="1400" dirty="0" smtClean="0"/>
              <a:t> </a:t>
            </a:r>
            <a:r>
              <a:rPr lang="bg-BG" sz="1400" dirty="0" smtClean="0"/>
              <a:t>или проценти,</a:t>
            </a:r>
          </a:p>
          <a:p>
            <a:r>
              <a:rPr lang="bg-BG" sz="1400" dirty="0" smtClean="0"/>
              <a:t>но </a:t>
            </a:r>
            <a:r>
              <a:rPr lang="en-US" sz="1400" dirty="0" smtClean="0"/>
              <a:t>Z</a:t>
            </a:r>
            <a:r>
              <a:rPr lang="bg-BG" sz="1400" dirty="0" smtClean="0"/>
              <a:t>-</a:t>
            </a:r>
            <a:r>
              <a:rPr lang="en-US" sz="1400" dirty="0" smtClean="0"/>
              <a:t>axis </a:t>
            </a:r>
            <a:r>
              <a:rPr lang="bg-BG" sz="1400" dirty="0" smtClean="0"/>
              <a:t>стойностите </a:t>
            </a:r>
            <a:r>
              <a:rPr lang="bg-BG" sz="1400" b="1" dirty="0" smtClean="0"/>
              <a:t>НЕ</a:t>
            </a:r>
            <a:r>
              <a:rPr lang="bg-BG" sz="1400" dirty="0" smtClean="0"/>
              <a:t> може</a:t>
            </a:r>
          </a:p>
          <a:p>
            <a:r>
              <a:rPr lang="bg-BG" sz="1400" dirty="0" smtClean="0"/>
              <a:t>да бъдат задавани като процент</a:t>
            </a:r>
            <a:r>
              <a:rPr lang="en-US" sz="1400" dirty="0" smtClean="0"/>
              <a:t>.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4323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rotate3d()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3" y="553244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rotate3d(x, y, z, angle)</a:t>
            </a:r>
          </a:p>
          <a:p>
            <a:endParaRPr lang="en-US" sz="1600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завърта елемент по съответния вектор според  подадени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x, y, z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bg-BG" sz="1400" b="1" dirty="0" smtClean="0">
                <a:solidFill>
                  <a:schemeClr val="bg2">
                    <a:lumMod val="25000"/>
                  </a:schemeClr>
                </a:solidFill>
              </a:rPr>
              <a:t>ъгъл!</a:t>
            </a:r>
            <a:endParaRPr lang="bg-BG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3" y="1561356"/>
            <a:ext cx="6096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rotate3d()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481236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scale3d(x, y, z)</a:t>
            </a:r>
          </a:p>
          <a:p>
            <a:endParaRPr lang="en-US" sz="1600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Резултат от 3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скалирането не може да бъде видян без комбинация от някой от другите методи за 3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манипулация, които споменахме;</a:t>
            </a: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93404"/>
            <a:ext cx="5155481" cy="2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translate3d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CSS3 Transitions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CSS3 Transition </a:t>
            </a:r>
            <a:r>
              <a:rPr lang="bg-BG" sz="1600" dirty="0" smtClean="0">
                <a:solidFill>
                  <a:srgbClr val="9365B8"/>
                </a:solidFill>
              </a:rPr>
              <a:t>позволява</a:t>
            </a:r>
            <a:r>
              <a:rPr lang="en-US" sz="1600" dirty="0">
                <a:solidFill>
                  <a:srgbClr val="9365B8"/>
                </a:solidFill>
              </a:rPr>
              <a:t> </a:t>
            </a:r>
            <a:r>
              <a:rPr lang="bg-BG" sz="1600" dirty="0" smtClean="0">
                <a:solidFill>
                  <a:srgbClr val="9365B8"/>
                </a:solidFill>
              </a:rPr>
              <a:t>промяната на стойността на дадено пропърти/ита да се извърши гладко, за точно определено време и по определен начин.</a:t>
            </a:r>
          </a:p>
          <a:p>
            <a:endParaRPr lang="bg-BG" sz="1600" dirty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По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default,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промяната на дадено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CSS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би станала незабавно (напр.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hover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върху елемент).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Transition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ни предоставя възможност да контролираме времето и начина по който това се случва.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За да успеем да стартираме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CSS transition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са ни необходими минимум две декларации: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9365B8"/>
                </a:solidFill>
              </a:rPr>
              <a:t>transition-property –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оказва какво ще анимираме, кое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на елемента;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9365B8"/>
                </a:solidFill>
              </a:rPr>
              <a:t>transition-duration –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дефинира продължителността на този „преход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9365B8"/>
                </a:solidFill>
              </a:rPr>
              <a:t>transition-delay –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оказва след какъв интервал от време да започне прехода;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9365B8"/>
                </a:solidFill>
              </a:rPr>
              <a:t>transition-timing-function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оказва по какъв начин междинните точки на прехода да бъдат калкулирани;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9365B8"/>
                </a:solidFill>
              </a:rPr>
              <a:t>transition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– short-hand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изписване за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CSS3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преход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translate3d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CSS3 Transitions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452562"/>
            <a:ext cx="6781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2123353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 3D </a:t>
            </a:r>
            <a:r>
              <a:rPr lang="bg-BG" dirty="0" smtClean="0"/>
              <a:t>Трансформации</a:t>
            </a:r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1273324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 2D</a:t>
            </a:r>
            <a:r>
              <a:rPr lang="bg-BG" dirty="0" smtClean="0"/>
              <a:t> Трансформации</a:t>
            </a:r>
            <a:endParaRPr lang="en-US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297338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 Transitions</a:t>
            </a:r>
            <a:endParaRPr lang="en-US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382341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 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2" y="1385727"/>
            <a:ext cx="7659336" cy="33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CSS 2D transform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93212"/>
            <a:ext cx="74888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translate(</a:t>
            </a:r>
            <a:r>
              <a:rPr lang="en-US" sz="1600" b="1" dirty="0" err="1" smtClean="0">
                <a:solidFill>
                  <a:srgbClr val="9365B8"/>
                </a:solidFill>
              </a:rPr>
              <a:t>x</a:t>
            </a:r>
            <a:r>
              <a:rPr lang="en-US" sz="1600" dirty="0" err="1" smtClean="0">
                <a:solidFill>
                  <a:srgbClr val="9365B8"/>
                </a:solidFill>
              </a:rPr>
              <a:t>,</a:t>
            </a:r>
            <a:r>
              <a:rPr lang="en-US" sz="1600" b="1" dirty="0" err="1" smtClean="0">
                <a:solidFill>
                  <a:srgbClr val="9365B8"/>
                </a:solidFill>
              </a:rPr>
              <a:t>y</a:t>
            </a:r>
            <a:r>
              <a:rPr lang="en-US" sz="1600" dirty="0" smtClean="0">
                <a:solidFill>
                  <a:srgbClr val="9365B8"/>
                </a:solidFill>
              </a:rPr>
              <a:t>)</a:t>
            </a:r>
          </a:p>
          <a:p>
            <a:endParaRPr lang="en-US" sz="1400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премества елемент от неговата </a:t>
            </a:r>
            <a:r>
              <a:rPr lang="bg-BG" sz="1400" b="1" dirty="0" smtClean="0">
                <a:solidFill>
                  <a:schemeClr val="bg2">
                    <a:lumMod val="25000"/>
                  </a:schemeClr>
                </a:solidFill>
              </a:rPr>
              <a:t>текуща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позиция, спрямо зададени параметри отнасяще се за </a:t>
            </a:r>
            <a:r>
              <a:rPr lang="bg-BG" sz="1400" b="1" dirty="0" smtClean="0">
                <a:solidFill>
                  <a:schemeClr val="bg2">
                    <a:lumMod val="25000"/>
                  </a:schemeClr>
                </a:solidFill>
              </a:rPr>
              <a:t>хоризонтала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 и </a:t>
            </a:r>
            <a:r>
              <a:rPr lang="bg-BG" sz="1400" b="1" dirty="0" smtClean="0">
                <a:solidFill>
                  <a:schemeClr val="bg2">
                    <a:lumMod val="25000"/>
                  </a:schemeClr>
                </a:solidFill>
              </a:rPr>
              <a:t>вертикала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89348"/>
            <a:ext cx="610721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CSS 2D transform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481236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rotate(</a:t>
            </a:r>
            <a:r>
              <a:rPr lang="en-US" sz="1600" b="1" dirty="0" err="1" smtClean="0">
                <a:solidFill>
                  <a:srgbClr val="9365B8"/>
                </a:solidFill>
              </a:rPr>
              <a:t>n</a:t>
            </a:r>
            <a:r>
              <a:rPr lang="en-US" sz="1600" dirty="0" err="1" smtClean="0">
                <a:solidFill>
                  <a:srgbClr val="9365B8"/>
                </a:solidFill>
              </a:rPr>
              <a:t>deg</a:t>
            </a:r>
            <a:r>
              <a:rPr lang="en-US" sz="1600" dirty="0" smtClean="0">
                <a:solidFill>
                  <a:srgbClr val="9365B8"/>
                </a:solidFill>
              </a:rPr>
              <a:t>)</a:t>
            </a:r>
          </a:p>
          <a:p>
            <a:endParaRPr lang="en-US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завърта елемент (по часовниковата стрелка или обратно) според зададени градуси; </a:t>
            </a:r>
          </a:p>
          <a:p>
            <a:r>
              <a:rPr lang="bg-BG" sz="1400" i="1" dirty="0" smtClean="0">
                <a:solidFill>
                  <a:schemeClr val="bg2">
                    <a:lumMod val="25000"/>
                  </a:schemeClr>
                </a:solidFill>
              </a:rPr>
              <a:t>Използвайки негативна стойност на градусите ще завърти съответния обект обратно на часовниковата стрелка;</a:t>
            </a:r>
            <a:endParaRPr lang="bg-BG" sz="1400" b="1" i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82834"/>
            <a:ext cx="5472608" cy="28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CSS 2D transform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553244"/>
            <a:ext cx="74888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365B8"/>
                </a:solidFill>
              </a:rPr>
              <a:t>scale(</a:t>
            </a:r>
            <a:r>
              <a:rPr lang="en-US" sz="1600" b="1" dirty="0" smtClean="0">
                <a:solidFill>
                  <a:srgbClr val="9365B8"/>
                </a:solidFill>
              </a:rPr>
              <a:t>x</a:t>
            </a:r>
            <a:r>
              <a:rPr lang="en-US" sz="1600" dirty="0" smtClean="0">
                <a:solidFill>
                  <a:srgbClr val="9365B8"/>
                </a:solidFill>
              </a:rPr>
              <a:t>, </a:t>
            </a:r>
            <a:r>
              <a:rPr lang="en-US" sz="1600" b="1" dirty="0" smtClean="0">
                <a:solidFill>
                  <a:srgbClr val="9365B8"/>
                </a:solidFill>
              </a:rPr>
              <a:t>y</a:t>
            </a:r>
            <a:r>
              <a:rPr lang="en-US" sz="1600" dirty="0" smtClean="0">
                <a:solidFill>
                  <a:srgbClr val="9365B8"/>
                </a:solidFill>
              </a:rPr>
              <a:t>)</a:t>
            </a:r>
          </a:p>
          <a:p>
            <a:endParaRPr lang="en-US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 елемент (подадените му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height &amp; width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33364"/>
            <a:ext cx="5915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</a:t>
            </a:r>
            <a:r>
              <a:rPr lang="en-US" dirty="0" smtClean="0"/>
              <a:t>zoom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365B8"/>
                </a:solidFill>
              </a:rPr>
              <a:t>zoom</a:t>
            </a:r>
          </a:p>
          <a:p>
            <a:endParaRPr lang="en-US" dirty="0" smtClean="0">
              <a:solidFill>
                <a:srgbClr val="9365B8"/>
              </a:solidFill>
            </a:endParaRP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" y="2007632"/>
            <a:ext cx="7704856" cy="29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CSS 2D transform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446" y="697260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9365B8"/>
                </a:solidFill>
              </a:rPr>
              <a:t>skewX</a:t>
            </a:r>
            <a:r>
              <a:rPr lang="en-US" dirty="0" smtClean="0">
                <a:solidFill>
                  <a:srgbClr val="9365B8"/>
                </a:solidFill>
              </a:rPr>
              <a:t>(</a:t>
            </a:r>
            <a:r>
              <a:rPr lang="en-US" b="1" dirty="0" err="1" smtClean="0">
                <a:solidFill>
                  <a:srgbClr val="9365B8"/>
                </a:solidFill>
              </a:rPr>
              <a:t>x</a:t>
            </a:r>
            <a:r>
              <a:rPr lang="en-US" dirty="0" err="1" smtClean="0">
                <a:solidFill>
                  <a:srgbClr val="9365B8"/>
                </a:solidFill>
              </a:rPr>
              <a:t>deg</a:t>
            </a:r>
            <a:r>
              <a:rPr lang="en-US" dirty="0" smtClean="0">
                <a:solidFill>
                  <a:srgbClr val="9365B8"/>
                </a:solidFill>
              </a:rPr>
              <a:t>), </a:t>
            </a:r>
            <a:r>
              <a:rPr lang="en-US" dirty="0" err="1" smtClean="0">
                <a:solidFill>
                  <a:srgbClr val="9365B8"/>
                </a:solidFill>
              </a:rPr>
              <a:t>skewY</a:t>
            </a:r>
            <a:r>
              <a:rPr lang="en-US" b="1" dirty="0" smtClean="0">
                <a:solidFill>
                  <a:srgbClr val="9365B8"/>
                </a:solidFill>
              </a:rPr>
              <a:t>(</a:t>
            </a:r>
            <a:r>
              <a:rPr lang="en-US" b="1" dirty="0" err="1" smtClean="0">
                <a:solidFill>
                  <a:srgbClr val="9365B8"/>
                </a:solidFill>
              </a:rPr>
              <a:t>y</a:t>
            </a:r>
            <a:r>
              <a:rPr lang="en-US" dirty="0" err="1" smtClean="0">
                <a:solidFill>
                  <a:srgbClr val="9365B8"/>
                </a:solidFill>
              </a:rPr>
              <a:t>deg</a:t>
            </a:r>
            <a:r>
              <a:rPr lang="en-US" b="1" dirty="0" smtClean="0">
                <a:solidFill>
                  <a:srgbClr val="9365B8"/>
                </a:solidFill>
              </a:rPr>
              <a:t>)</a:t>
            </a:r>
          </a:p>
          <a:p>
            <a:endParaRPr lang="en-US" dirty="0" smtClean="0">
              <a:solidFill>
                <a:srgbClr val="9365B8"/>
              </a:solidFill>
            </a:endParaRPr>
          </a:p>
          <a:p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който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подкосява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400" dirty="0" smtClean="0">
                <a:solidFill>
                  <a:schemeClr val="bg2">
                    <a:lumMod val="25000"/>
                  </a:schemeClr>
                </a:solidFill>
              </a:rPr>
              <a:t>, съответния елемент с градуси</a:t>
            </a: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5" y="1633364"/>
            <a:ext cx="6257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NB!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726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rgbClr val="9365B8"/>
                </a:solidFill>
              </a:rPr>
              <a:t>Наслагване на трансформации</a:t>
            </a:r>
            <a:endParaRPr lang="en-US" b="1" dirty="0" smtClean="0">
              <a:solidFill>
                <a:srgbClr val="9365B8"/>
              </a:solidFill>
            </a:endParaRPr>
          </a:p>
          <a:p>
            <a:endParaRPr lang="en-US" dirty="0" smtClean="0">
              <a:solidFill>
                <a:srgbClr val="9365B8"/>
              </a:solidFill>
            </a:endParaRPr>
          </a:p>
          <a:p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Когато декралрирате повече от една трансформация то за да се приложат и двете</a:t>
            </a:r>
          </a:p>
          <a:p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ги изброявате на един ред,с интервал и </a:t>
            </a:r>
            <a:r>
              <a:rPr lang="bg-BG" sz="1600" b="1" dirty="0" smtClean="0">
                <a:solidFill>
                  <a:schemeClr val="bg2">
                    <a:lumMod val="25000"/>
                  </a:schemeClr>
                </a:solidFill>
              </a:rPr>
              <a:t>без</a:t>
            </a:r>
            <a:r>
              <a:rPr lang="bg-BG" sz="1600" dirty="0" smtClean="0">
                <a:solidFill>
                  <a:schemeClr val="bg2">
                    <a:lumMod val="25000"/>
                  </a:schemeClr>
                </a:solidFill>
              </a:rPr>
              <a:t> запетаи!</a:t>
            </a:r>
          </a:p>
          <a:p>
            <a:endParaRPr lang="bg-BG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1872</TotalTime>
  <Words>662</Words>
  <Application>Microsoft Office PowerPoint</Application>
  <PresentationFormat>On-screen Show (16:10)</PresentationFormat>
  <Paragraphs>140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Потребител на Windows</cp:lastModifiedBy>
  <cp:revision>327</cp:revision>
  <dcterms:created xsi:type="dcterms:W3CDTF">2015-10-11T06:58:48Z</dcterms:created>
  <dcterms:modified xsi:type="dcterms:W3CDTF">2018-05-22T05:03:31Z</dcterms:modified>
</cp:coreProperties>
</file>